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44" d="100"/>
          <a:sy n="44" d="100"/>
        </p:scale>
        <p:origin x="-79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media" Target="../media/media1.m4a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82A6E2-5CD9-4B2D-85BE-B31C6D0F57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dirty="0"/>
              <a:t>Музичка култура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E8EE63-EA7A-4ACA-932F-74C66BE3A7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Cyrl-RS" dirty="0"/>
              <a:t>24.04.2020.</a:t>
            </a:r>
          </a:p>
        </p:txBody>
      </p:sp>
    </p:spTree>
    <p:extLst>
      <p:ext uri="{BB962C8B-B14F-4D97-AF65-F5344CB8AC3E}">
        <p14:creationId xmlns:p14="http://schemas.microsoft.com/office/powerpoint/2010/main" xmlns="" val="1036502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2E9BA6-55A5-4DED-9394-CD0F8AEB6791}"/>
              </a:ext>
            </a:extLst>
          </p:cNvPr>
          <p:cNvSpPr txBox="1"/>
          <p:nvPr/>
        </p:nvSpPr>
        <p:spPr>
          <a:xfrm>
            <a:off x="923924" y="1152525"/>
            <a:ext cx="104298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/>
              <a:t>Одлично, свака част! </a:t>
            </a:r>
            <a:r>
              <a:rPr lang="sr-Cyrl-RS" sz="2800" dirty="0">
                <a:sym typeface="Wingdings" panose="05000000000000000000" pitchFamily="2" charset="2"/>
              </a:rPr>
              <a:t>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>
                <a:sym typeface="Wingdings" panose="05000000000000000000" pitchFamily="2" charset="2"/>
              </a:rPr>
              <a:t>Сада можеш самостално, уз аудио снимак на коме је песма одсвирана на хармоници, да певаш и учиш песму „Синоћ је куца лајала“!</a:t>
            </a:r>
            <a:endParaRPr lang="en-US" sz="2800" dirty="0">
              <a:latin typeface="Avenir Next LT Pro" panose="02020404030301010803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3EAF8C34-E7ED-4890-9E1A-0A87B3FDF8E6}"/>
              </a:ext>
            </a:extLst>
          </p:cNvPr>
          <p:cNvCxnSpPr/>
          <p:nvPr/>
        </p:nvCxnSpPr>
        <p:spPr>
          <a:xfrm>
            <a:off x="7286625" y="2019300"/>
            <a:ext cx="695325" cy="1847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oc je kuca lajala instrumental">
            <a:hlinkClick r:id="" action="ppaction://media"/>
            <a:extLst>
              <a:ext uri="{FF2B5EF4-FFF2-40B4-BE49-F238E27FC236}">
                <a16:creationId xmlns:a16="http://schemas.microsoft.com/office/drawing/2014/main" xmlns="" id="{8B3A65A4-556D-4230-82FC-F8FC575ABD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6225" y="3997107"/>
            <a:ext cx="609600" cy="6096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xmlns="" val="111721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091FCA-DC56-478B-9D1D-1B6AD4B45F1C}"/>
              </a:ext>
            </a:extLst>
          </p:cNvPr>
          <p:cNvSpPr txBox="1"/>
          <p:nvPr/>
        </p:nvSpPr>
        <p:spPr>
          <a:xfrm>
            <a:off x="781050" y="876300"/>
            <a:ext cx="10477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/>
              <a:t>Песма „Синоћ је куца лајала“ почиње тоном </a:t>
            </a:r>
            <a:r>
              <a:rPr lang="sr-Cyrl-RS" sz="2800" dirty="0">
                <a:solidFill>
                  <a:srgbClr val="7030A0"/>
                </a:solidFill>
              </a:rPr>
              <a:t>си</a:t>
            </a:r>
            <a:r>
              <a:rPr lang="sr-Cyrl-RS" sz="2800" dirty="0"/>
              <a:t>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/>
              <a:t>Овај тон звучи овако:</a:t>
            </a:r>
            <a:endParaRPr lang="en-US" sz="2800" dirty="0">
              <a:latin typeface="Avenir Next LT Pro" panose="02020404030301010803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4588459A-BF34-461D-A3D0-A09216BCD264}"/>
              </a:ext>
            </a:extLst>
          </p:cNvPr>
          <p:cNvCxnSpPr/>
          <p:nvPr/>
        </p:nvCxnSpPr>
        <p:spPr>
          <a:xfrm>
            <a:off x="8877300" y="1352550"/>
            <a:ext cx="657225" cy="714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on si">
            <a:hlinkClick r:id="" action="ppaction://media"/>
            <a:extLst>
              <a:ext uri="{FF2B5EF4-FFF2-40B4-BE49-F238E27FC236}">
                <a16:creationId xmlns:a16="http://schemas.microsoft.com/office/drawing/2014/main" xmlns="" id="{9438200F-58C8-4347-B041-3B3550F171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2137" y="1962150"/>
            <a:ext cx="609600" cy="6096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40557E-FBE2-41F2-A0F3-BCD136326B28}"/>
              </a:ext>
            </a:extLst>
          </p:cNvPr>
          <p:cNvSpPr txBox="1"/>
          <p:nvPr/>
        </p:nvSpPr>
        <p:spPr>
          <a:xfrm>
            <a:off x="600075" y="3028950"/>
            <a:ext cx="106584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</a:rPr>
              <a:t>Тон </a:t>
            </a:r>
            <a:r>
              <a:rPr lang="sr-Cyrl-RS" sz="2800" dirty="0">
                <a:solidFill>
                  <a:srgbClr val="7030A0"/>
                </a:solidFill>
              </a:rPr>
              <a:t>си</a:t>
            </a:r>
            <a:r>
              <a:rPr lang="sr-Cyrl-RS" sz="2800" dirty="0">
                <a:solidFill>
                  <a:prstClr val="black"/>
                </a:solidFill>
              </a:rPr>
              <a:t> представљен је љубичастом бојом.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</a:rPr>
              <a:t>Док певаш песму „ Синоћ је куца лајала“ обрати пажњу на симболе у уџбенику, уочи њиховов положај и дужину трајања.</a:t>
            </a:r>
            <a:endParaRPr lang="en-US" sz="2800" dirty="0">
              <a:solidFill>
                <a:prstClr val="black"/>
              </a:solidFill>
              <a:latin typeface="Avenir Next LT Pro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313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E5F32-EDB3-44D3-96CB-2D382E3EE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274445"/>
            <a:ext cx="10058400" cy="3931920"/>
          </a:xfrm>
        </p:spPr>
        <p:txBody>
          <a:bodyPr/>
          <a:lstStyle/>
          <a:p>
            <a:pPr marL="0" lvl="0" indent="0">
              <a:spcBef>
                <a:spcPts val="0"/>
              </a:spcBef>
              <a:buClrTx/>
              <a:buNone/>
            </a:pPr>
            <a:r>
              <a:rPr lang="sr-Cyrl-RS" sz="2800" dirty="0"/>
              <a:t>За домаћи задатак направи видео или аудио запис песама „Лазара мајка учила“ и „Синоћ је куца лајала“ и пошаљи учитељици.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endParaRPr lang="sr-Cyrl-RS" sz="2800" dirty="0"/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sr-Cyrl-RS" sz="2800" dirty="0"/>
              <a:t>Хвала на пажњи!! </a:t>
            </a:r>
            <a:r>
              <a:rPr lang="sr-Cyrl-RS" sz="2800" dirty="0">
                <a:sym typeface="Wingdings" panose="05000000000000000000" pitchFamily="2" charset="2"/>
              </a:rPr>
              <a:t>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sr-Cyrl-RS" sz="2800" dirty="0">
                <a:sym typeface="Wingdings" panose="05000000000000000000" pitchFamily="2" charset="2"/>
              </a:rPr>
              <a:t>Ивана Милинковић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77617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468403-EAF3-4CE4-BD69-8F1761FF1888}"/>
              </a:ext>
            </a:extLst>
          </p:cNvPr>
          <p:cNvSpPr txBox="1"/>
          <p:nvPr/>
        </p:nvSpPr>
        <p:spPr>
          <a:xfrm>
            <a:off x="810883" y="1035170"/>
            <a:ext cx="101877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4400" dirty="0"/>
              <a:t>Добро дошли на час музичке културе.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4400" dirty="0"/>
              <a:t>На данашњем часу учићемо две нове песме.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4400" dirty="0"/>
              <a:t>Потребан ти је уџбеник и слушалице или звучници како би могао/могла да слушаш песму.</a:t>
            </a:r>
          </a:p>
        </p:txBody>
      </p:sp>
    </p:spTree>
    <p:extLst>
      <p:ext uri="{BB962C8B-B14F-4D97-AF65-F5344CB8AC3E}">
        <p14:creationId xmlns:p14="http://schemas.microsoft.com/office/powerpoint/2010/main" xmlns="" val="93785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50C30B-F4B4-4B72-8002-17E4D2E7D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" y="950594"/>
            <a:ext cx="10058400" cy="4821555"/>
          </a:xfrm>
        </p:spPr>
        <p:txBody>
          <a:bodyPr>
            <a:normAutofit/>
          </a:bodyPr>
          <a:lstStyle/>
          <a:p>
            <a:r>
              <a:rPr lang="sr-Cyrl-RS" sz="2400" dirty="0">
                <a:solidFill>
                  <a:schemeClr val="bg1"/>
                </a:solidFill>
              </a:rPr>
              <a:t>Хајде мало да вежбамо!</a:t>
            </a:r>
          </a:p>
          <a:p>
            <a:r>
              <a:rPr lang="sr-Cyrl-RS" sz="2400" dirty="0">
                <a:solidFill>
                  <a:schemeClr val="bg1"/>
                </a:solidFill>
              </a:rPr>
              <a:t>Изговори следеће брзалице:</a:t>
            </a:r>
          </a:p>
          <a:p>
            <a:pPr marL="0" indent="0">
              <a:buNone/>
            </a:pPr>
            <a:r>
              <a:rPr lang="sr-Cyrl-RS" sz="3200" dirty="0"/>
              <a:t>Криво рало Лазарево, криве стазе разорало.</a:t>
            </a:r>
          </a:p>
          <a:p>
            <a:pPr marL="0" indent="0">
              <a:buNone/>
            </a:pPr>
            <a:r>
              <a:rPr lang="sr-Cyrl-RS" sz="3200" dirty="0"/>
              <a:t>Синоћ прођох поред синовљеве њиве.</a:t>
            </a:r>
          </a:p>
          <a:p>
            <a:r>
              <a:rPr lang="sr-Cyrl-RS" sz="2400" dirty="0">
                <a:solidFill>
                  <a:schemeClr val="bg1"/>
                </a:solidFill>
              </a:rPr>
              <a:t>Брзалице прво прочитај, а затим покушај да их изговараш што брже али води рачуна о гласовима и изговарај их јасно и разговетно.</a:t>
            </a:r>
          </a:p>
          <a:p>
            <a:r>
              <a:rPr lang="sr-Cyrl-RS" sz="2400" dirty="0">
                <a:solidFill>
                  <a:schemeClr val="bg1"/>
                </a:solidFill>
              </a:rPr>
              <a:t>Сваку брзалицу понови три пута.</a:t>
            </a:r>
          </a:p>
          <a:p>
            <a:r>
              <a:rPr lang="sr-Cyrl-RS" sz="2400" dirty="0">
                <a:solidFill>
                  <a:schemeClr val="bg1"/>
                </a:solidFill>
              </a:rPr>
              <a:t>Које још брзалице знаш?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7450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84164EB-565F-4AF4-818D-D3FE2B6D3760}"/>
              </a:ext>
            </a:extLst>
          </p:cNvPr>
          <p:cNvSpPr txBox="1"/>
          <p:nvPr/>
        </p:nvSpPr>
        <p:spPr>
          <a:xfrm>
            <a:off x="418381" y="389035"/>
            <a:ext cx="86781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schemeClr val="bg1"/>
                </a:solidFill>
              </a:rPr>
              <a:t>Прво ћемо учити песму „Лазара мајка учила“.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schemeClr val="bg1"/>
                </a:solidFill>
                <a:sym typeface="Wingdings" panose="05000000000000000000" pitchFamily="2" charset="2"/>
              </a:rPr>
              <a:t>Сада ти уџбеник неће бити потребан, тако да немој још да га отвараш.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schemeClr val="bg1"/>
                </a:solidFill>
              </a:rPr>
              <a:t>Молим те да сада пажљиво слушаш и да замолиш укућане да буду тихи. </a:t>
            </a:r>
            <a:r>
              <a:rPr lang="sr-Cyrl-RS" sz="2800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36EE225-08BA-4B6F-B0B6-F41561CAD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298" y="1423358"/>
            <a:ext cx="1887747" cy="1887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D529F86-F17C-4A2B-90A5-4A9304D7C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351" y="4882573"/>
            <a:ext cx="1949570" cy="19495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6B8F80F-3BBF-4950-AE19-88138D841EC6}"/>
              </a:ext>
            </a:extLst>
          </p:cNvPr>
          <p:cNvSpPr txBox="1"/>
          <p:nvPr/>
        </p:nvSpPr>
        <p:spPr>
          <a:xfrm>
            <a:off x="483079" y="3066691"/>
            <a:ext cx="9368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sr-Cyrl-RS" sz="2800" dirty="0">
                <a:solidFill>
                  <a:schemeClr val="bg1"/>
                </a:solidFill>
              </a:rPr>
              <a:t>Када се појави симбол мегафона испод текста кликни на њега како би могао/могла да послушаш песму. Уколико се не чује замоли родитеље или неког старијег да ти помогне. </a:t>
            </a:r>
            <a:endParaRPr lang="en-US" sz="2800" dirty="0">
              <a:solidFill>
                <a:schemeClr val="bg1"/>
              </a:solidFill>
              <a:latin typeface="Avenir Next LT Pro" panose="02020404030301010803"/>
            </a:endParaRPr>
          </a:p>
        </p:txBody>
      </p:sp>
      <p:pic>
        <p:nvPicPr>
          <p:cNvPr id="10" name="Lazara majka ucila cela pesma">
            <a:hlinkClick r:id="" action="ppaction://media"/>
            <a:extLst>
              <a:ext uri="{FF2B5EF4-FFF2-40B4-BE49-F238E27FC236}">
                <a16:creationId xmlns:a16="http://schemas.microsoft.com/office/drawing/2014/main" xmlns="" id="{84B63786-45A1-4B7D-AD63-F4A4BE8B1C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2422" y="5272177"/>
            <a:ext cx="609600" cy="6096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xmlns="" val="202107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7151E8-9B6E-40DF-B8B6-04CD37BF50D4}"/>
              </a:ext>
            </a:extLst>
          </p:cNvPr>
          <p:cNvSpPr txBox="1"/>
          <p:nvPr/>
        </p:nvSpPr>
        <p:spPr>
          <a:xfrm>
            <a:off x="628650" y="751344"/>
            <a:ext cx="89058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schemeClr val="bg1"/>
                </a:solidFill>
              </a:rPr>
              <a:t>Сада, када си послушао/послушала песму, време је да је научимо заједно! </a:t>
            </a:r>
            <a:r>
              <a:rPr lang="sr-Cyrl-RS" sz="2800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schemeClr val="bg1"/>
                </a:solidFill>
                <a:sym typeface="Wingdings" panose="05000000000000000000" pitchFamily="2" charset="2"/>
              </a:rPr>
              <a:t>Узми свој уџбеник, нађи страну број 60. Прочитај текст песме пажљиво и са разумевањем.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schemeClr val="bg1"/>
                </a:solidFill>
                <a:sym typeface="Wingdings" panose="05000000000000000000" pitchFamily="2" charset="2"/>
              </a:rPr>
              <a:t>Ова песма има 3 строфе од по два стиха.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1B49FE-F2AA-40B3-939B-A03F79D71825}"/>
              </a:ext>
            </a:extLst>
          </p:cNvPr>
          <p:cNvSpPr txBox="1"/>
          <p:nvPr/>
        </p:nvSpPr>
        <p:spPr>
          <a:xfrm>
            <a:off x="628650" y="3571875"/>
            <a:ext cx="7934325" cy="180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>
                <a:sym typeface="Wingdings" panose="05000000000000000000" pitchFamily="2" charset="2"/>
              </a:rPr>
              <a:t>Слушај пажљиво аудио снимак јер је на њему објашњено на који начин ћемо учити.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>
                <a:sym typeface="Wingdings" panose="05000000000000000000" pitchFamily="2" charset="2"/>
              </a:rPr>
              <a:t>Срећно!</a:t>
            </a:r>
            <a:endParaRPr lang="en-US" sz="2800" dirty="0">
              <a:latin typeface="Avenir Next LT Pro" panose="02020404030301010803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C3B07DAB-AA7B-4947-B086-E1AB06748004}"/>
              </a:ext>
            </a:extLst>
          </p:cNvPr>
          <p:cNvCxnSpPr/>
          <p:nvPr/>
        </p:nvCxnSpPr>
        <p:spPr>
          <a:xfrm>
            <a:off x="4781550" y="4048125"/>
            <a:ext cx="300037" cy="1238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ucimo pesmu Lazara majka ucila">
            <a:hlinkClick r:id="" action="ppaction://media"/>
            <a:extLst>
              <a:ext uri="{FF2B5EF4-FFF2-40B4-BE49-F238E27FC236}">
                <a16:creationId xmlns:a16="http://schemas.microsoft.com/office/drawing/2014/main" xmlns="" id="{244BE94D-2072-4C36-82B4-919C5E356F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1568" y="5372100"/>
            <a:ext cx="609600" cy="6096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CB801A3-B07A-4015-89C0-FDD1909EA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3659" y="3333749"/>
            <a:ext cx="2780020" cy="1670467"/>
          </a:xfrm>
          <a:prstGeom prst="rect">
            <a:avLst/>
          </a:prstGeom>
          <a:effectLst>
            <a:glow rad="127000">
              <a:schemeClr val="accent1">
                <a:alpha val="56000"/>
              </a:schemeClr>
            </a:glow>
            <a:outerShdw dir="5400000" algn="ctr" rotWithShape="0">
              <a:srgbClr val="000000">
                <a:alpha val="43137"/>
              </a:srgbClr>
            </a:outerShd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89618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8BCA70C-CEFA-444D-83F9-EB6873653C4B}"/>
              </a:ext>
            </a:extLst>
          </p:cNvPr>
          <p:cNvSpPr txBox="1"/>
          <p:nvPr/>
        </p:nvSpPr>
        <p:spPr>
          <a:xfrm>
            <a:off x="790575" y="1000125"/>
            <a:ext cx="102012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</a:rPr>
              <a:t>Одлично, свака част! </a:t>
            </a:r>
            <a:r>
              <a:rPr lang="sr-Cyrl-RS" sz="2800" dirty="0">
                <a:solidFill>
                  <a:prstClr val="black"/>
                </a:solidFill>
                <a:sym typeface="Wingdings" panose="05000000000000000000" pitchFamily="2" charset="2"/>
              </a:rPr>
              <a:t>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  <a:sym typeface="Wingdings" panose="05000000000000000000" pitchFamily="2" charset="2"/>
              </a:rPr>
              <a:t>Сада можеш самостално, уз аудио снимак на коме је песма одсвирана на хармоници, да певаш и учиш песму „Лазара мајка учила“!</a:t>
            </a:r>
            <a:endParaRPr lang="en-US" sz="2800" dirty="0">
              <a:solidFill>
                <a:prstClr val="black"/>
              </a:solidFill>
              <a:latin typeface="Avenir Next LT Pro" panose="02020404030301010803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E36B7B56-988A-4E7B-819D-04DB2A8CB697}"/>
              </a:ext>
            </a:extLst>
          </p:cNvPr>
          <p:cNvCxnSpPr/>
          <p:nvPr/>
        </p:nvCxnSpPr>
        <p:spPr>
          <a:xfrm>
            <a:off x="7343775" y="1908066"/>
            <a:ext cx="895350" cy="1835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Lazara majka ucila instrumental">
            <a:hlinkClick r:id="" action="ppaction://media"/>
            <a:extLst>
              <a:ext uri="{FF2B5EF4-FFF2-40B4-BE49-F238E27FC236}">
                <a16:creationId xmlns:a16="http://schemas.microsoft.com/office/drawing/2014/main" xmlns="" id="{8F594A8B-36F7-4541-A7D2-FB38C7FCFAC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6725" y="3857625"/>
            <a:ext cx="609600" cy="6096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xmlns="" val="317201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952BA2-134D-4500-8B6A-4CF81851ACB4}"/>
              </a:ext>
            </a:extLst>
          </p:cNvPr>
          <p:cNvSpPr txBox="1"/>
          <p:nvPr/>
        </p:nvSpPr>
        <p:spPr>
          <a:xfrm>
            <a:off x="790575" y="904875"/>
            <a:ext cx="7877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</a:rPr>
              <a:t>Песма „Лазара мајка учила“ почиње тоном </a:t>
            </a:r>
            <a:r>
              <a:rPr lang="sr-Cyrl-RS" sz="2800" dirty="0"/>
              <a:t>ла</a:t>
            </a:r>
            <a:r>
              <a:rPr lang="sr-Cyrl-RS" sz="2800" dirty="0">
                <a:solidFill>
                  <a:prstClr val="black"/>
                </a:solidFill>
              </a:rPr>
              <a:t>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</a:rPr>
              <a:t>Овај тон звучи овако:</a:t>
            </a:r>
            <a:endParaRPr lang="en-US" sz="2800" dirty="0">
              <a:solidFill>
                <a:prstClr val="black"/>
              </a:solidFill>
              <a:latin typeface="Avenir Next LT Pro" panose="02020404030301010803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F2992878-F900-45CD-B913-95486E469FF0}"/>
              </a:ext>
            </a:extLst>
          </p:cNvPr>
          <p:cNvCxnSpPr/>
          <p:nvPr/>
        </p:nvCxnSpPr>
        <p:spPr>
          <a:xfrm>
            <a:off x="2924175" y="1619250"/>
            <a:ext cx="3171825" cy="266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on la">
            <a:hlinkClick r:id="" action="ppaction://media"/>
            <a:extLst>
              <a:ext uri="{FF2B5EF4-FFF2-40B4-BE49-F238E27FC236}">
                <a16:creationId xmlns:a16="http://schemas.microsoft.com/office/drawing/2014/main" xmlns="" id="{51C38FBF-CF55-46F7-B64D-A45C1F777F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0300" y="1819275"/>
            <a:ext cx="609600" cy="6096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ACCE610-2C66-4227-9D56-3A5FDEE9FEF8}"/>
              </a:ext>
            </a:extLst>
          </p:cNvPr>
          <p:cNvSpPr txBox="1"/>
          <p:nvPr/>
        </p:nvSpPr>
        <p:spPr>
          <a:xfrm>
            <a:off x="657225" y="3568005"/>
            <a:ext cx="10058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</a:rPr>
              <a:t>Тон </a:t>
            </a:r>
            <a:r>
              <a:rPr lang="sr-Cyrl-RS" sz="2800" dirty="0"/>
              <a:t>ла</a:t>
            </a:r>
            <a:r>
              <a:rPr lang="sr-Cyrl-RS" sz="2800" dirty="0">
                <a:solidFill>
                  <a:prstClr val="black"/>
                </a:solidFill>
              </a:rPr>
              <a:t> представљен је белом бојом.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</a:rPr>
              <a:t>Док певаш песму „Лазара мајка учила“ обрати пажњу на симболе у уџбенику, уочи њиховов положај и дужину трајања.</a:t>
            </a:r>
            <a:endParaRPr lang="en-US" sz="2800" dirty="0">
              <a:solidFill>
                <a:prstClr val="black"/>
              </a:solidFill>
              <a:latin typeface="Avenir Next LT Pro" panose="0202040403030101080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7811BF-33F0-4CFC-9E91-99E9FFC7D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981575"/>
            <a:ext cx="1446426" cy="13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560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B5FFC43-6CDC-4B13-88C4-4B6B84D21C08}"/>
              </a:ext>
            </a:extLst>
          </p:cNvPr>
          <p:cNvSpPr txBox="1"/>
          <p:nvPr/>
        </p:nvSpPr>
        <p:spPr>
          <a:xfrm>
            <a:off x="676275" y="800100"/>
            <a:ext cx="95345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</a:rPr>
              <a:t>Сада прелазимо на следећу песму, „Синоћ је куца лајала“.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</a:rPr>
              <a:t>Молим те да затвориш свој уџбеник и слушаш пажљиво аудио снимак. </a:t>
            </a:r>
            <a:r>
              <a:rPr lang="sr-Cyrl-RS" sz="2800" dirty="0">
                <a:solidFill>
                  <a:prstClr val="black"/>
                </a:solidFill>
                <a:sym typeface="Wingdings" panose="05000000000000000000" pitchFamily="2" charset="2"/>
              </a:rPr>
              <a:t></a:t>
            </a:r>
            <a:endParaRPr lang="en-US" sz="2800" dirty="0">
              <a:solidFill>
                <a:prstClr val="black"/>
              </a:solidFill>
              <a:latin typeface="Avenir Next LT Pro" panose="02020404030301010803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5F8E465D-35D0-40B8-843D-A09C3DBCDFA0}"/>
              </a:ext>
            </a:extLst>
          </p:cNvPr>
          <p:cNvCxnSpPr/>
          <p:nvPr/>
        </p:nvCxnSpPr>
        <p:spPr>
          <a:xfrm>
            <a:off x="3581400" y="2615982"/>
            <a:ext cx="1543050" cy="993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oc je kuca lajala cela pesma">
            <a:hlinkClick r:id="" action="ppaction://media"/>
            <a:extLst>
              <a:ext uri="{FF2B5EF4-FFF2-40B4-BE49-F238E27FC236}">
                <a16:creationId xmlns:a16="http://schemas.microsoft.com/office/drawing/2014/main" xmlns="" id="{520267F4-CA65-4E4D-9ACF-5D271D27B3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8725" y="3733800"/>
            <a:ext cx="609600" cy="6096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xmlns="" val="285341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A379F18-43B4-4B60-A1BD-A94A91AFFBCB}"/>
              </a:ext>
            </a:extLst>
          </p:cNvPr>
          <p:cNvSpPr txBox="1"/>
          <p:nvPr/>
        </p:nvSpPr>
        <p:spPr>
          <a:xfrm>
            <a:off x="676275" y="857250"/>
            <a:ext cx="104203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/>
              <a:t>Сада када си преслушао/преслушала песму време је да је заједно научимо.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/>
              <a:t>Отвори уџбеник и нађи страну 61. Прочитај текст песме пажљиво и са разумевањем.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/>
              <a:t>Песма „Синоћ је куца лајала“ има 1 строфе која има један стих.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9F03CD3-584F-4EE7-AF8B-D05666667A79}"/>
              </a:ext>
            </a:extLst>
          </p:cNvPr>
          <p:cNvSpPr txBox="1"/>
          <p:nvPr/>
        </p:nvSpPr>
        <p:spPr>
          <a:xfrm>
            <a:off x="723900" y="3838575"/>
            <a:ext cx="67913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>
                <a:sym typeface="Wingdings" panose="05000000000000000000" pitchFamily="2" charset="2"/>
              </a:rPr>
              <a:t>Слушај пажљиво аудио снимак јер је на њему објашњено на који начин ћемо учити.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r-Cyrl-RS" sz="2800" dirty="0">
                <a:sym typeface="Wingdings" panose="05000000000000000000" pitchFamily="2" charset="2"/>
              </a:rPr>
              <a:t>Срећно! 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E868D9BA-0399-43D9-98AF-A65E569886ED}"/>
              </a:ext>
            </a:extLst>
          </p:cNvPr>
          <p:cNvCxnSpPr/>
          <p:nvPr/>
        </p:nvCxnSpPr>
        <p:spPr>
          <a:xfrm>
            <a:off x="6934200" y="4133850"/>
            <a:ext cx="1781175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ucimo pesmu sinic je kuca lajala">
            <a:hlinkClick r:id="" action="ppaction://media"/>
            <a:extLst>
              <a:ext uri="{FF2B5EF4-FFF2-40B4-BE49-F238E27FC236}">
                <a16:creationId xmlns:a16="http://schemas.microsoft.com/office/drawing/2014/main" xmlns="" id="{6AA4FA4D-4214-400D-82DB-F6D131D00C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4425" y="4591050"/>
            <a:ext cx="609600" cy="6096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xmlns="" val="6505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82</TotalTime>
  <Words>490</Words>
  <Application>Microsoft Office PowerPoint</Application>
  <PresentationFormat>Custom</PresentationFormat>
  <Paragraphs>44</Paragraphs>
  <Slides>12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Savon</vt:lpstr>
      <vt:lpstr>Музичка култура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Музичка култура</dc:title>
  <dc:creator>Igor Milinkovic</dc:creator>
  <cp:lastModifiedBy>User</cp:lastModifiedBy>
  <cp:revision>7</cp:revision>
  <dcterms:created xsi:type="dcterms:W3CDTF">2020-04-23T10:08:11Z</dcterms:created>
  <dcterms:modified xsi:type="dcterms:W3CDTF">2020-04-24T17:08:57Z</dcterms:modified>
</cp:coreProperties>
</file>